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62" r:id="rId4"/>
    <p:sldId id="263" r:id="rId5"/>
    <p:sldId id="284" r:id="rId6"/>
    <p:sldId id="264" r:id="rId7"/>
    <p:sldId id="266" r:id="rId8"/>
    <p:sldId id="267" r:id="rId9"/>
    <p:sldId id="265" r:id="rId10"/>
    <p:sldId id="283" r:id="rId11"/>
    <p:sldId id="268" r:id="rId12"/>
    <p:sldId id="277" r:id="rId13"/>
    <p:sldId id="269" r:id="rId14"/>
    <p:sldId id="270" r:id="rId15"/>
    <p:sldId id="272" r:id="rId16"/>
    <p:sldId id="286" r:id="rId17"/>
    <p:sldId id="273" r:id="rId18"/>
    <p:sldId id="278" r:id="rId19"/>
    <p:sldId id="274" r:id="rId20"/>
    <p:sldId id="275" r:id="rId21"/>
    <p:sldId id="276" r:id="rId22"/>
    <p:sldId id="280" r:id="rId23"/>
    <p:sldId id="288" r:id="rId24"/>
    <p:sldId id="281" r:id="rId25"/>
    <p:sldId id="29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9" r:id="rId36"/>
    <p:sldId id="30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95B"/>
    <a:srgbClr val="2B2B2B"/>
    <a:srgbClr val="ED7D31"/>
    <a:srgbClr val="2D2B2B"/>
    <a:srgbClr val="201E1E"/>
    <a:srgbClr val="333131"/>
    <a:srgbClr val="44A3BD"/>
    <a:srgbClr val="006640"/>
    <a:srgbClr val="4E57A5"/>
    <a:srgbClr val="127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81718" autoAdjust="0"/>
  </p:normalViewPr>
  <p:slideViewPr>
    <p:cSldViewPr snapToGrid="0">
      <p:cViewPr varScale="1">
        <p:scale>
          <a:sx n="93" d="100"/>
          <a:sy n="93" d="100"/>
        </p:scale>
        <p:origin x="199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F682A-C8A4-46A2-BDD9-8EEBF0E5256D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07409-E316-4F54-AFBE-37A31F2AE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31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13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23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2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/>
              <a:t>k=5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52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1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01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법정동코드와</a:t>
            </a:r>
            <a:r>
              <a:rPr lang="ko-KR" altLang="en-US" dirty="0"/>
              <a:t> 매칭한 </a:t>
            </a:r>
            <a:r>
              <a:rPr lang="en-US" altLang="ko-KR" dirty="0"/>
              <a:t>dataset</a:t>
            </a:r>
            <a:r>
              <a:rPr lang="ko-KR" altLang="en-US" dirty="0"/>
              <a:t>을 이용하여 전세는 </a:t>
            </a:r>
            <a:r>
              <a:rPr lang="en-US" altLang="ko-KR" dirty="0"/>
              <a:t>0,</a:t>
            </a:r>
            <a:r>
              <a:rPr lang="ko-KR" altLang="en-US" dirty="0"/>
              <a:t>월세는</a:t>
            </a:r>
            <a:r>
              <a:rPr lang="en-US" altLang="ko-KR" dirty="0"/>
              <a:t>1</a:t>
            </a:r>
            <a:r>
              <a:rPr lang="ko-KR" altLang="en-US" dirty="0"/>
              <a:t>이라고 숫자로 부여하여 </a:t>
            </a:r>
            <a:r>
              <a:rPr lang="en-US" altLang="ko-KR" dirty="0"/>
              <a:t>1</a:t>
            </a:r>
            <a:r>
              <a:rPr lang="ko-KR" altLang="en-US" dirty="0"/>
              <a:t>인 부분만 </a:t>
            </a:r>
            <a:r>
              <a:rPr lang="en-US" altLang="ko-KR" dirty="0"/>
              <a:t>filtering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629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트레이닝</a:t>
            </a:r>
            <a:r>
              <a:rPr lang="ko-KR" altLang="en-US" baseline="0" dirty="0"/>
              <a:t> 데이터와 테스트 데이터를 </a:t>
            </a:r>
            <a:r>
              <a:rPr lang="en-US" altLang="ko-KR" baseline="0" dirty="0"/>
              <a:t>75:25</a:t>
            </a:r>
            <a:r>
              <a:rPr lang="ko-KR" altLang="en-US" baseline="0" dirty="0"/>
              <a:t>로 나눔 트레이닝 데이터로 만들어진 러닝을</a:t>
            </a:r>
            <a:r>
              <a:rPr lang="en-US" altLang="ko-KR" baseline="0" dirty="0"/>
              <a:t>(?) </a:t>
            </a:r>
            <a:r>
              <a:rPr lang="ko-KR" altLang="en-US" baseline="0" dirty="0"/>
              <a:t>테스트 데이터에 이용하여 가격 예측 </a:t>
            </a:r>
            <a:r>
              <a:rPr lang="ko-KR" altLang="en-US" baseline="0" dirty="0" err="1"/>
              <a:t>데이터셋을</a:t>
            </a:r>
            <a:r>
              <a:rPr lang="ko-KR" altLang="en-US" baseline="0" dirty="0"/>
              <a:t> 만들기 위해서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30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여기에는 </a:t>
            </a:r>
            <a:r>
              <a:rPr lang="ko-KR" altLang="en-US" dirty="0" err="1"/>
              <a:t>스탠다드</a:t>
            </a:r>
            <a:r>
              <a:rPr lang="ko-KR" altLang="en-US" dirty="0"/>
              <a:t> </a:t>
            </a:r>
            <a:r>
              <a:rPr lang="ko-KR" altLang="en-US" dirty="0" err="1"/>
              <a:t>스케일러</a:t>
            </a:r>
            <a:r>
              <a:rPr lang="ko-KR" altLang="en-US" dirty="0"/>
              <a:t> 설명 필요</a:t>
            </a:r>
            <a:r>
              <a:rPr lang="en-US" altLang="ko-KR" dirty="0"/>
              <a:t>-&gt; </a:t>
            </a:r>
            <a:r>
              <a:rPr lang="ko-KR" altLang="en-US" dirty="0"/>
              <a:t>트레이닝 데이터만을 이용하여 </a:t>
            </a:r>
            <a:r>
              <a:rPr lang="en-US" altLang="ko-KR" dirty="0" err="1"/>
              <a:t>standardscaler</a:t>
            </a:r>
            <a:r>
              <a:rPr lang="ko-KR" altLang="en-US" dirty="0"/>
              <a:t>를 이용하고 </a:t>
            </a:r>
            <a:r>
              <a:rPr lang="ko-KR" altLang="en-US" dirty="0" err="1"/>
              <a:t>이것ㅇㄹ</a:t>
            </a:r>
            <a:r>
              <a:rPr lang="en-US" altLang="ko-KR" dirty="0"/>
              <a:t>,,,,</a:t>
            </a:r>
            <a:r>
              <a:rPr lang="ko-KR" altLang="en-US" dirty="0"/>
              <a:t>테스트에</a:t>
            </a:r>
            <a:r>
              <a:rPr lang="en-US" altLang="ko-KR" dirty="0"/>
              <a:t>..</a:t>
            </a:r>
            <a:r>
              <a:rPr lang="ko-KR" altLang="en-US" dirty="0" err="1"/>
              <a:t>이용해야함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61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Knn5</a:t>
            </a:r>
            <a:r>
              <a:rPr lang="ko-KR" altLang="en-US" dirty="0"/>
              <a:t>를 통해서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631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67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058" y="1492648"/>
            <a:ext cx="7950742" cy="1550108"/>
          </a:xfrm>
        </p:spPr>
        <p:txBody>
          <a:bodyPr anchor="ctr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93924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A5D9-07ED-415E-B35A-5C5A5B890F68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716602" y="2830746"/>
            <a:ext cx="7970198" cy="0"/>
          </a:xfrm>
          <a:prstGeom prst="line">
            <a:avLst/>
          </a:prstGeom>
          <a:ln w="28575">
            <a:solidFill>
              <a:srgbClr val="006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644320"/>
            <a:ext cx="1444320" cy="612000"/>
          </a:xfrm>
          <a:prstGeom prst="rect">
            <a:avLst/>
          </a:prstGeom>
        </p:spPr>
      </p:pic>
      <p:pic>
        <p:nvPicPr>
          <p:cNvPr id="14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4" y="6144342"/>
            <a:ext cx="186531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82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0081A-DC07-49B7-AEBF-D184284BB20E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8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FDA1-4D36-4BAB-B2CD-FD7CFD24261C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5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84"/>
            <a:ext cx="9144001" cy="1221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2pPr>
            <a:lvl3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3pPr>
            <a:lvl4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4pPr>
            <a:lvl5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5437-21A0-41C5-A301-426AD5A54AF6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6974" y="624396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9EBB13B-027C-43FE-86BD-FC8243F0A9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6345884"/>
            <a:ext cx="12541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244079"/>
            <a:ext cx="896870" cy="3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9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7911"/>
            <a:ext cx="7886700" cy="1189104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rgbClr val="58595B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18266"/>
            <a:ext cx="4424767" cy="150018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58595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4835-C33C-4013-AF7C-766CB8EE5872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644320"/>
            <a:ext cx="1444320" cy="612000"/>
          </a:xfrm>
          <a:prstGeom prst="rect">
            <a:avLst/>
          </a:prstGeom>
        </p:spPr>
      </p:pic>
      <p:pic>
        <p:nvPicPr>
          <p:cNvPr id="9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128" y="6003789"/>
            <a:ext cx="186531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408" y="451974"/>
            <a:ext cx="1820862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419116"/>
            <a:ext cx="14433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7193-0CC4-479C-A14C-F92F6E6ADB07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9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3E3-C0AF-4755-907B-C4D24CDBADEE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9A71-A0D3-468A-A2A3-8688F00A6E68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0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668C-2AFA-4EC9-A718-5F61D22B384A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7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1EBA-26F4-4F55-9FB7-E07D62BDCF30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3A01-CBC4-420F-8960-B9B5F25222D1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fld id="{B5095B23-4AF9-4363-8F18-A5B77E1C7A9C}" type="datetime1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fld id="{C9EBB13B-027C-43FE-86BD-FC8243F0A9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11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36058" y="2289022"/>
            <a:ext cx="7950742" cy="1550108"/>
          </a:xfrm>
        </p:spPr>
        <p:txBody>
          <a:bodyPr>
            <a:normAutofit fontScale="90000"/>
          </a:bodyPr>
          <a:lstStyle/>
          <a:p>
            <a:r>
              <a:rPr lang="en-US" altLang="ko-KR" sz="3100" dirty="0" err="1"/>
              <a:t>knn</a:t>
            </a:r>
            <a:r>
              <a:rPr lang="en-US" altLang="ko-KR" sz="3100" dirty="0"/>
              <a:t>,</a:t>
            </a:r>
            <a:r>
              <a:rPr lang="ko-KR" altLang="en-US" sz="3100" dirty="0"/>
              <a:t> </a:t>
            </a:r>
            <a:r>
              <a:rPr lang="en-US" altLang="ko-KR" sz="3100" dirty="0" err="1"/>
              <a:t>randomforest</a:t>
            </a:r>
            <a:r>
              <a:rPr lang="en-US" altLang="ko-KR" sz="3100" dirty="0"/>
              <a:t> </a:t>
            </a:r>
            <a:r>
              <a:rPr lang="ko-KR" altLang="en-US" sz="3100" dirty="0"/>
              <a:t>알고리즘을 이용한 </a:t>
            </a:r>
            <a:br>
              <a:rPr lang="en-US" altLang="ko-KR" sz="4400" dirty="0"/>
            </a:br>
            <a:r>
              <a:rPr lang="ko-KR" altLang="en-US" sz="4400" dirty="0"/>
              <a:t>전월세 가격 예측 어플리케이션 구현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978482"/>
            <a:ext cx="6858000" cy="758411"/>
          </a:xfrm>
        </p:spPr>
        <p:txBody>
          <a:bodyPr/>
          <a:lstStyle/>
          <a:p>
            <a:r>
              <a:rPr lang="ko-KR" altLang="en-US" dirty="0"/>
              <a:t>김여진 </a:t>
            </a:r>
            <a:r>
              <a:rPr lang="ko-KR" altLang="en-US" dirty="0" err="1"/>
              <a:t>배희진</a:t>
            </a:r>
            <a:r>
              <a:rPr lang="ko-KR" altLang="en-US" dirty="0"/>
              <a:t> </a:t>
            </a:r>
            <a:r>
              <a:rPr lang="ko-KR" altLang="en-US" dirty="0" err="1"/>
              <a:t>임소연</a:t>
            </a:r>
            <a:r>
              <a:rPr lang="ko-KR" altLang="en-US" dirty="0"/>
              <a:t> 김승희 백지원</a:t>
            </a:r>
          </a:p>
        </p:txBody>
      </p:sp>
    </p:spTree>
    <p:extLst>
      <p:ext uri="{BB962C8B-B14F-4D97-AF65-F5344CB8AC3E}">
        <p14:creationId xmlns:p14="http://schemas.microsoft.com/office/powerpoint/2010/main" val="401578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5958" y="2441422"/>
            <a:ext cx="1892842" cy="1550108"/>
          </a:xfrm>
        </p:spPr>
        <p:txBody>
          <a:bodyPr>
            <a:normAutofit/>
          </a:bodyPr>
          <a:lstStyle/>
          <a:p>
            <a:r>
              <a:rPr lang="ko-KR" altLang="en-US" dirty="0"/>
              <a:t>월세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3081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04EC4-6755-4D9B-9494-08EFDE8C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46F26-E8B4-4A1D-8B6F-1CB91158F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350218"/>
            <a:ext cx="7886700" cy="4351338"/>
          </a:xfrm>
        </p:spPr>
        <p:txBody>
          <a:bodyPr/>
          <a:lstStyle/>
          <a:p>
            <a:r>
              <a:rPr lang="ko-KR" altLang="en-US" dirty="0"/>
              <a:t>월세 데이터 구분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99ABCC-9C2B-4957-B2E5-DAFD5689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92FC10-4FC5-4096-A53B-3DDA9A93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4" y="1989230"/>
            <a:ext cx="78771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5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717BE-04E1-4D2D-9170-AFEEB2BD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D3D1B-2D83-413F-8B31-814A5DE23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7218"/>
            <a:ext cx="7886700" cy="4351338"/>
          </a:xfrm>
        </p:spPr>
        <p:txBody>
          <a:bodyPr/>
          <a:lstStyle/>
          <a:p>
            <a:r>
              <a:rPr lang="en-US" altLang="ko-KR" dirty="0"/>
              <a:t>training set : test set = 75 : 25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357A44-06F7-434F-BA28-F6FE88E1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F3C773-EA93-4914-A725-BD10AE45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4064680"/>
            <a:ext cx="9118600" cy="19221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778732-850D-4E69-90C7-7840CF373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61" t="40654" r="25695" b="34953"/>
          <a:stretch/>
        </p:blipFill>
        <p:spPr>
          <a:xfrm>
            <a:off x="1770881" y="2124660"/>
            <a:ext cx="5170778" cy="178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6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9F61D-B83E-4534-BC06-63E396DB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FCC24-0A04-4A5E-8BB2-2D0846CA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0218"/>
            <a:ext cx="7886700" cy="4351338"/>
          </a:xfrm>
        </p:spPr>
        <p:txBody>
          <a:bodyPr/>
          <a:lstStyle/>
          <a:p>
            <a:r>
              <a:rPr lang="en-US" altLang="ko-KR" dirty="0"/>
              <a:t>standard scaler (</a:t>
            </a:r>
            <a:r>
              <a:rPr lang="ko-KR" altLang="en-US" dirty="0"/>
              <a:t>평균 </a:t>
            </a:r>
            <a:r>
              <a:rPr lang="en-US" altLang="ko-KR" dirty="0"/>
              <a:t>0, </a:t>
            </a:r>
            <a:r>
              <a:rPr lang="ko-KR" altLang="en-US" dirty="0"/>
              <a:t>표준편차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AB9959-A19A-46DB-AF52-241E1D01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BEF559-5491-40C5-9A11-C5AB9B2C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580"/>
            <a:ext cx="9144000" cy="4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7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CAAA9-FB78-4C74-8CB8-4B76B15E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EBC43-53E2-4B1A-9866-7AF906D7B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0218"/>
            <a:ext cx="7886700" cy="4351338"/>
          </a:xfrm>
        </p:spPr>
        <p:txBody>
          <a:bodyPr/>
          <a:lstStyle/>
          <a:p>
            <a:r>
              <a:rPr lang="en-US" altLang="ko-KR" b="1" dirty="0" err="1"/>
              <a:t>Knn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B82EF3-8A99-45AD-B52C-C59F15D7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4353D-79B5-4CE2-9A86-BEDAA8A2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045230"/>
            <a:ext cx="8648700" cy="1921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56AC0C-A4DD-402A-BFA4-D38D98B79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" t="194" b="34468"/>
          <a:stretch/>
        </p:blipFill>
        <p:spPr>
          <a:xfrm>
            <a:off x="1482182" y="4044144"/>
            <a:ext cx="7168641" cy="223399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7570696-DD25-4FB7-91F7-2E1D17E09846}"/>
              </a:ext>
            </a:extLst>
          </p:cNvPr>
          <p:cNvSpPr txBox="1">
            <a:spLocks/>
          </p:cNvSpPr>
          <p:nvPr/>
        </p:nvSpPr>
        <p:spPr>
          <a:xfrm>
            <a:off x="481825" y="4179036"/>
            <a:ext cx="1799993" cy="15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1" dirty="0"/>
              <a:t> </a:t>
            </a:r>
            <a:r>
              <a:rPr lang="ko-KR" altLang="en-US" sz="1600" b="1" dirty="0"/>
              <a:t>동대문구</a:t>
            </a:r>
            <a:r>
              <a:rPr lang="en-US" altLang="ko-KR" sz="16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76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0B6AC-4D17-44DA-A7E4-21D50192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5E509-F8F9-4DEF-AF64-BE10095C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9DD586-BF8D-4FE1-96D7-E52395049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27025" y="1903011"/>
            <a:ext cx="8515350" cy="4050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DDBF7A-E7FD-4AD1-9AB8-C99F80205811}"/>
              </a:ext>
            </a:extLst>
          </p:cNvPr>
          <p:cNvSpPr txBox="1"/>
          <p:nvPr/>
        </p:nvSpPr>
        <p:spPr>
          <a:xfrm>
            <a:off x="1450975" y="5962749"/>
            <a:ext cx="626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이와 같은 방식으로 </a:t>
            </a:r>
            <a:r>
              <a:rPr lang="en-US" altLang="ko-KR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25</a:t>
            </a:r>
            <a:r>
              <a:rPr lang="ko-KR" altLang="en-US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개 구에 대한 월세 가격 예측 </a:t>
            </a:r>
            <a:r>
              <a:rPr lang="en-US" altLang="ko-KR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dataset </a:t>
            </a:r>
            <a:r>
              <a:rPr lang="ko-KR" altLang="en-US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제작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7570696-DD25-4FB7-91F7-2E1D17E09846}"/>
              </a:ext>
            </a:extLst>
          </p:cNvPr>
          <p:cNvSpPr txBox="1">
            <a:spLocks/>
          </p:cNvSpPr>
          <p:nvPr/>
        </p:nvSpPr>
        <p:spPr>
          <a:xfrm>
            <a:off x="327024" y="1416597"/>
            <a:ext cx="1799993" cy="972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ex</a:t>
            </a:r>
            <a:r>
              <a:rPr lang="en-US" altLang="ko-KR" sz="1600"/>
              <a:t>)</a:t>
            </a:r>
            <a:r>
              <a:rPr lang="en-US" altLang="ko-KR" sz="1600" b="1"/>
              <a:t> </a:t>
            </a:r>
            <a:r>
              <a:rPr lang="ko-KR" altLang="en-US" sz="1600" b="1" dirty="0"/>
              <a:t>은평구</a:t>
            </a:r>
            <a:r>
              <a:rPr lang="en-US" altLang="ko-KR" sz="16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3885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5958" y="2441422"/>
            <a:ext cx="1892842" cy="1550108"/>
          </a:xfrm>
        </p:spPr>
        <p:txBody>
          <a:bodyPr>
            <a:normAutofit/>
          </a:bodyPr>
          <a:lstStyle/>
          <a:p>
            <a:r>
              <a:rPr lang="ko-KR" altLang="en-US" dirty="0"/>
              <a:t>전세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28373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D5BCB-9F50-46EA-95E9-40A31217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52D72-3772-4E49-8E84-4B64F445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1B55D-0971-484C-860E-57518040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71986"/>
            <a:ext cx="7915275" cy="43719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1290406-878B-483C-ABFB-EE3AF94BF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350218"/>
            <a:ext cx="7886700" cy="4351338"/>
          </a:xfrm>
        </p:spPr>
        <p:txBody>
          <a:bodyPr/>
          <a:lstStyle/>
          <a:p>
            <a:r>
              <a:rPr lang="ko-KR" altLang="en-US" dirty="0"/>
              <a:t>전세 데이터 구분</a:t>
            </a:r>
          </a:p>
        </p:txBody>
      </p:sp>
    </p:spTree>
    <p:extLst>
      <p:ext uri="{BB962C8B-B14F-4D97-AF65-F5344CB8AC3E}">
        <p14:creationId xmlns:p14="http://schemas.microsoft.com/office/powerpoint/2010/main" val="224128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772AC-BBD6-4601-9D16-744EE4BE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AC3A2D-B1B1-4E3A-A91B-76A510D11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4393"/>
            <a:ext cx="7886700" cy="4351338"/>
          </a:xfrm>
        </p:spPr>
        <p:txBody>
          <a:bodyPr/>
          <a:lstStyle/>
          <a:p>
            <a:r>
              <a:rPr lang="en-US" altLang="ko-KR" dirty="0"/>
              <a:t>training set : test set = 75 : 25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90EBA0-7AE6-4C86-8D87-0D48AE91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0B4EE7-4F7E-45CD-A4CC-A16D61B9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382"/>
            <a:ext cx="9144000" cy="19520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C66499-CEC0-488E-8A81-1E79FE6A8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61" t="40654" r="25695" b="34953"/>
          <a:stretch/>
        </p:blipFill>
        <p:spPr>
          <a:xfrm>
            <a:off x="2311400" y="2192068"/>
            <a:ext cx="4521200" cy="15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F4CB-6726-4225-84EA-4C29BCBD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D479E-F3A9-4509-A522-2D7C0A78C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0218"/>
            <a:ext cx="7886700" cy="4351338"/>
          </a:xfrm>
        </p:spPr>
        <p:txBody>
          <a:bodyPr/>
          <a:lstStyle/>
          <a:p>
            <a:r>
              <a:rPr lang="en-US" altLang="ko-KR" dirty="0"/>
              <a:t>standard scaler(</a:t>
            </a:r>
            <a:r>
              <a:rPr lang="ko-KR" altLang="en-US" dirty="0"/>
              <a:t>평균 </a:t>
            </a:r>
            <a:r>
              <a:rPr lang="en-US" altLang="ko-KR" dirty="0"/>
              <a:t>0, </a:t>
            </a:r>
            <a:r>
              <a:rPr lang="ko-KR" altLang="en-US" dirty="0"/>
              <a:t>표준편차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E4D89C-DEA7-4B16-BA41-0B4D963C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14903F-C509-48FA-AC5C-9699ECEC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516"/>
            <a:ext cx="9144000" cy="40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6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8650" y="1196803"/>
            <a:ext cx="7886700" cy="1189104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76981" y="1870821"/>
            <a:ext cx="7638369" cy="4562636"/>
          </a:xfrm>
        </p:spPr>
        <p:txBody>
          <a:bodyPr>
            <a:normAutofit/>
          </a:bodyPr>
          <a:lstStyle/>
          <a:p>
            <a:endParaRPr lang="en-US" altLang="ko-KR" sz="2800" dirty="0"/>
          </a:p>
          <a:p>
            <a:r>
              <a:rPr lang="en-US" altLang="ko-KR" sz="2800" dirty="0"/>
              <a:t>Dataset</a:t>
            </a:r>
          </a:p>
          <a:p>
            <a:pPr marL="0" indent="0">
              <a:buNone/>
            </a:pPr>
            <a:r>
              <a:rPr lang="en-US" altLang="ko-KR" sz="2800" dirty="0"/>
              <a:t> - </a:t>
            </a:r>
            <a:r>
              <a:rPr lang="ko-KR" altLang="en-US" sz="2800" dirty="0"/>
              <a:t>주택 가격 데이터 </a:t>
            </a:r>
            <a:r>
              <a:rPr lang="ko-KR" altLang="en-US" sz="2800" dirty="0" err="1"/>
              <a:t>전처리</a:t>
            </a:r>
            <a:endParaRPr lang="en-US" altLang="ko-KR" sz="2800" dirty="0"/>
          </a:p>
          <a:p>
            <a:r>
              <a:rPr lang="ko-KR" altLang="en-US" sz="2800" dirty="0"/>
              <a:t>사용된 알고리즘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-   KNN</a:t>
            </a:r>
          </a:p>
          <a:p>
            <a:pPr>
              <a:buFontTx/>
              <a:buChar char="-"/>
            </a:pPr>
            <a:r>
              <a:rPr lang="ko-KR" altLang="en-US" sz="2800" dirty="0"/>
              <a:t>랜덤 포레스트</a:t>
            </a:r>
            <a:endParaRPr lang="en-US" altLang="ko-KR" sz="2800" dirty="0"/>
          </a:p>
          <a:p>
            <a:r>
              <a:rPr lang="ko-KR" altLang="en-US" sz="2800" dirty="0"/>
              <a:t>어플리케이션 구현</a:t>
            </a:r>
            <a:endParaRPr lang="en-US" altLang="ko-KR" sz="2800" dirty="0"/>
          </a:p>
          <a:p>
            <a:pPr lvl="1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안드로이드 스튜디오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Tx/>
              <a:buChar char="-"/>
            </a:pPr>
            <a:endParaRPr lang="en-US" altLang="ko-KR" sz="2800" dirty="0"/>
          </a:p>
          <a:p>
            <a:pPr>
              <a:buFontTx/>
              <a:buChar char="-"/>
            </a:pPr>
            <a:endParaRPr lang="en-US" altLang="ko-KR" sz="2800" dirty="0"/>
          </a:p>
          <a:p>
            <a:pPr>
              <a:buFontTx/>
              <a:buChar char="-"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095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2753D-0C3C-432A-BF06-A0A5CF39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  <a:r>
              <a:rPr lang="en-US" altLang="ko-KR" dirty="0"/>
              <a:t>1: KNN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E3B3B7-11E4-428D-A07E-406F1CA3F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10" y="1336352"/>
            <a:ext cx="9052780" cy="20926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633C8C-B9EE-43D5-A5CF-7E59A8AB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400FA6-4480-4C8F-A09B-C9C01F044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463"/>
          <a:stretch/>
        </p:blipFill>
        <p:spPr>
          <a:xfrm>
            <a:off x="45610" y="3825290"/>
            <a:ext cx="9144000" cy="241867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5B7E7D-D5D3-46BA-915E-B50AD45E4C6A}"/>
              </a:ext>
            </a:extLst>
          </p:cNvPr>
          <p:cNvSpPr txBox="1">
            <a:spLocks/>
          </p:cNvSpPr>
          <p:nvPr/>
        </p:nvSpPr>
        <p:spPr>
          <a:xfrm>
            <a:off x="45610" y="336889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ex)</a:t>
            </a:r>
            <a:r>
              <a:rPr lang="ko-KR" altLang="en-US" sz="1800" dirty="0"/>
              <a:t> </a:t>
            </a:r>
            <a:r>
              <a:rPr lang="ko-KR" altLang="en-US" sz="1800" b="1" dirty="0"/>
              <a:t>동대문구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76384B-FFC8-4CDE-AD34-91DF4C82D94F}"/>
              </a:ext>
            </a:extLst>
          </p:cNvPr>
          <p:cNvSpPr/>
          <p:nvPr/>
        </p:nvSpPr>
        <p:spPr>
          <a:xfrm>
            <a:off x="3606800" y="3721100"/>
            <a:ext cx="4191000" cy="256096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94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3802B-0352-42AA-90B9-726F90C8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2:Random forest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149A2-080A-44E1-B4B6-13011B12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AB41D-4E87-465C-AD1B-79BF7D78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" y="1680963"/>
            <a:ext cx="9144000" cy="1475445"/>
          </a:xfrm>
          <a:prstGeom prst="rect">
            <a:avLst/>
          </a:prstGeom>
        </p:spPr>
      </p:pic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5CCC34F7-FA82-4433-AEA9-62900CC55497}"/>
              </a:ext>
            </a:extLst>
          </p:cNvPr>
          <p:cNvSpPr txBox="1">
            <a:spLocks/>
          </p:cNvSpPr>
          <p:nvPr/>
        </p:nvSpPr>
        <p:spPr>
          <a:xfrm>
            <a:off x="6966974" y="62439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EBB13B-027C-43FE-86BD-FC8243F0A95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3F19EE-4D47-47DC-9A61-B157F8FAE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463"/>
          <a:stretch/>
        </p:blipFill>
        <p:spPr>
          <a:xfrm>
            <a:off x="7510" y="3825290"/>
            <a:ext cx="9136490" cy="24186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AFF1525-7530-4BFB-8287-40EBDEE184F3}"/>
              </a:ext>
            </a:extLst>
          </p:cNvPr>
          <p:cNvSpPr txBox="1">
            <a:spLocks/>
          </p:cNvSpPr>
          <p:nvPr/>
        </p:nvSpPr>
        <p:spPr>
          <a:xfrm>
            <a:off x="108974" y="325676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ex)</a:t>
            </a:r>
            <a:r>
              <a:rPr lang="ko-KR" altLang="en-US" sz="1800" dirty="0"/>
              <a:t> </a:t>
            </a:r>
            <a:r>
              <a:rPr lang="ko-KR" altLang="en-US" sz="1800" b="1" dirty="0"/>
              <a:t>동대문구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43A36F-35D3-45E8-B2E6-98D9146B7844}"/>
              </a:ext>
            </a:extLst>
          </p:cNvPr>
          <p:cNvSpPr/>
          <p:nvPr/>
        </p:nvSpPr>
        <p:spPr>
          <a:xfrm>
            <a:off x="7708900" y="3721100"/>
            <a:ext cx="1442610" cy="256096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698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B87FF-B5FA-4E07-AC4C-D1F43CA1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2B18F-AEA7-4236-85F3-AB5FD7EF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" y="1601954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ex) </a:t>
            </a:r>
            <a:r>
              <a:rPr lang="ko-KR" altLang="en-US" sz="2000" dirty="0"/>
              <a:t>은평구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19B1BE-ED63-4071-8961-B478327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3DBA99-08AD-4F3F-AEE6-3D49B8BC4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261587"/>
            <a:ext cx="8890000" cy="3183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21D50-2CDD-4A2D-B914-F17B964F24D7}"/>
              </a:ext>
            </a:extLst>
          </p:cNvPr>
          <p:cNvSpPr txBox="1"/>
          <p:nvPr/>
        </p:nvSpPr>
        <p:spPr>
          <a:xfrm>
            <a:off x="1586339" y="5583960"/>
            <a:ext cx="626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이와 같은 방식으로 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25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개 구에 대한 전세 가격 예측 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dataset 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165019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7400" y="2441422"/>
            <a:ext cx="5245100" cy="1550108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어플리케이션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F50053-795E-4805-B329-26699640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705" y="261993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5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DF73C-6696-4712-8705-B068F6D7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1AB2C-7D16-487C-9B36-3062D2B1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69926" y="1621420"/>
            <a:ext cx="79454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 err="1"/>
              <a:t>머신러닝에</a:t>
            </a:r>
            <a:r>
              <a:rPr lang="ko-KR" altLang="en-US" sz="2000" dirty="0"/>
              <a:t>  필요한 </a:t>
            </a:r>
            <a:r>
              <a:rPr lang="en-US" altLang="ko-KR" sz="2000" dirty="0"/>
              <a:t>server </a:t>
            </a:r>
            <a:r>
              <a:rPr lang="ko-KR" altLang="en-US" sz="2000" dirty="0"/>
              <a:t>사용의 어려움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 err="1"/>
              <a:t>데이터셋을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테스트셋과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트레이닝셋으로</a:t>
            </a:r>
            <a:r>
              <a:rPr lang="ko-KR" altLang="en-US" sz="2000" dirty="0"/>
              <a:t> 나누어 훈련시킨 값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예측값</a:t>
            </a:r>
            <a:r>
              <a:rPr lang="en-US" altLang="ko-KR" sz="2000" dirty="0"/>
              <a:t>) </a:t>
            </a:r>
            <a:r>
              <a:rPr lang="ko-KR" altLang="en-US" sz="2000" dirty="0"/>
              <a:t>데    </a:t>
            </a:r>
            <a:r>
              <a:rPr lang="ko-KR" altLang="en-US" sz="2000" dirty="0" err="1"/>
              <a:t>이터</a:t>
            </a:r>
            <a:r>
              <a:rPr lang="ko-KR" altLang="en-US" sz="2000" dirty="0"/>
              <a:t> 파일을 </a:t>
            </a:r>
            <a:r>
              <a:rPr lang="ko-KR" altLang="en-US" sz="2000" dirty="0" err="1"/>
              <a:t>안드로이드</a:t>
            </a:r>
            <a:r>
              <a:rPr lang="ko-KR" altLang="en-US" sz="2000" dirty="0"/>
              <a:t> 스튜디오 프로젝트 파일 내에 </a:t>
            </a:r>
            <a:r>
              <a:rPr lang="en-US" altLang="ko-KR" sz="2000" dirty="0"/>
              <a:t>csv </a:t>
            </a:r>
            <a:r>
              <a:rPr lang="ko-KR" altLang="en-US" sz="2000" dirty="0"/>
              <a:t>파일로 넣어 </a:t>
            </a:r>
            <a:r>
              <a:rPr lang="ko-KR" altLang="en-US" sz="2000" dirty="0" err="1"/>
              <a:t>어플</a:t>
            </a:r>
            <a:r>
              <a:rPr lang="ko-KR" altLang="en-US" sz="2000" dirty="0"/>
              <a:t> 제작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입력한 값 </a:t>
            </a:r>
            <a:r>
              <a:rPr lang="en-US" altLang="ko-KR" sz="2000" dirty="0"/>
              <a:t>(</a:t>
            </a:r>
            <a:r>
              <a:rPr lang="ko-KR" altLang="en-US" sz="2000" dirty="0"/>
              <a:t>전세</a:t>
            </a:r>
            <a:r>
              <a:rPr lang="en-US" altLang="ko-KR" sz="2000" dirty="0"/>
              <a:t>/</a:t>
            </a:r>
            <a:r>
              <a:rPr lang="ko-KR" altLang="en-US" sz="2000" dirty="0"/>
              <a:t>월세</a:t>
            </a:r>
            <a:r>
              <a:rPr lang="en-US" altLang="ko-KR" sz="2000" dirty="0"/>
              <a:t>, </a:t>
            </a:r>
            <a:r>
              <a:rPr lang="ko-KR" altLang="en-US" sz="2000" dirty="0"/>
              <a:t>구</a:t>
            </a:r>
            <a:r>
              <a:rPr lang="en-US" altLang="ko-KR" sz="2000" dirty="0"/>
              <a:t>, </a:t>
            </a:r>
            <a:r>
              <a:rPr lang="ko-KR" altLang="en-US" sz="2000" dirty="0"/>
              <a:t>동</a:t>
            </a:r>
            <a:r>
              <a:rPr lang="en-US" altLang="ko-KR" sz="2000" dirty="0"/>
              <a:t>, </a:t>
            </a:r>
            <a:r>
              <a:rPr lang="ko-KR" altLang="en-US" sz="2000" dirty="0"/>
              <a:t>면적</a:t>
            </a:r>
            <a:r>
              <a:rPr lang="en-US" altLang="ko-KR" sz="2000" dirty="0"/>
              <a:t>, </a:t>
            </a:r>
            <a:r>
              <a:rPr lang="ko-KR" altLang="en-US" sz="2000" dirty="0"/>
              <a:t>층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건축년도</a:t>
            </a:r>
            <a:r>
              <a:rPr lang="en-US" altLang="ko-KR" sz="2000" dirty="0"/>
              <a:t>) </a:t>
            </a:r>
            <a:r>
              <a:rPr lang="ko-KR" altLang="en-US" sz="2000" dirty="0"/>
              <a:t>가 일치하면 </a:t>
            </a:r>
            <a:r>
              <a:rPr lang="ko-KR" altLang="en-US" sz="2000" dirty="0" err="1"/>
              <a:t>예측값을</a:t>
            </a:r>
            <a:r>
              <a:rPr lang="ko-KR" altLang="en-US" sz="2000" dirty="0"/>
              <a:t> 출력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입력한 값이 일치하지 않으면 </a:t>
            </a:r>
            <a:r>
              <a:rPr lang="en-US" altLang="ko-KR" sz="2000" dirty="0"/>
              <a:t>“</a:t>
            </a:r>
            <a:r>
              <a:rPr lang="ko-KR" altLang="en-US" sz="2000" dirty="0"/>
              <a:t>없음</a:t>
            </a:r>
            <a:r>
              <a:rPr lang="en-US" altLang="ko-KR" sz="2000" dirty="0"/>
              <a:t>”</a:t>
            </a:r>
            <a:r>
              <a:rPr lang="ko-KR" altLang="en-US" sz="2000" dirty="0"/>
              <a:t>을 출력</a:t>
            </a:r>
          </a:p>
        </p:txBody>
      </p:sp>
    </p:spTree>
    <p:extLst>
      <p:ext uri="{BB962C8B-B14F-4D97-AF65-F5344CB8AC3E}">
        <p14:creationId xmlns:p14="http://schemas.microsoft.com/office/powerpoint/2010/main" val="403950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A61AF-0CE4-4854-B2A7-F8F7F544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AF239B-0699-467F-B5D1-F9A938E9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C5D561-0DE5-436F-BC84-2438CC2A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2"/>
          <a:stretch/>
        </p:blipFill>
        <p:spPr>
          <a:xfrm>
            <a:off x="1821866" y="1946112"/>
            <a:ext cx="1785844" cy="3560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1372FC-5E2C-4F36-BA5A-7399CF2E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2"/>
          <a:stretch/>
        </p:blipFill>
        <p:spPr>
          <a:xfrm>
            <a:off x="3641990" y="1929038"/>
            <a:ext cx="1785844" cy="35604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E84DA6-1264-4A17-A4AE-7D67EABEB0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43" b="1369"/>
          <a:stretch/>
        </p:blipFill>
        <p:spPr>
          <a:xfrm>
            <a:off x="85756" y="1946113"/>
            <a:ext cx="1692591" cy="35433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64DA1F-DAB7-4CFB-A7C1-3D45D6127E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93"/>
          <a:stretch/>
        </p:blipFill>
        <p:spPr>
          <a:xfrm>
            <a:off x="5450805" y="1933270"/>
            <a:ext cx="1789085" cy="35732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BC0FBD-E977-4DCA-829D-11ACA3E439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43"/>
          <a:stretch/>
        </p:blipFill>
        <p:spPr>
          <a:xfrm>
            <a:off x="7273400" y="1946112"/>
            <a:ext cx="1791922" cy="357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03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spinner </a:t>
            </a:r>
            <a:r>
              <a:rPr lang="ko-KR" altLang="en-US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C2C44AC-1A3C-4919-819F-F80DD128B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62" y="1916855"/>
            <a:ext cx="7714734" cy="3784325"/>
          </a:xfrm>
          <a:prstGeom prst="rect">
            <a:avLst/>
          </a:prstGeom>
          <a:solidFill>
            <a:srgbClr val="2D2B2B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//각 구마다 가지고 있는 동 개수만큼 new String을 지정해준다.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jongro[]=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87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jung[]=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74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yongsan[] 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36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seongdong[] 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17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gwangjin[] 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7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dongdaemun[] 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jungrang[] 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seongbuk[] 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39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gangbuk[] 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dobong[] 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nowon[] 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5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eunpyeong[] 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seodaemun[] 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20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……………………….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//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구선택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스피너에서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선택된 String (구 이름) 을 final String gu[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]로 지정해준다.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final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gu [][]= {select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jongro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jung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yongsan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seongdong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gwangjin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dongdaemun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jungrang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seongbuk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gangbuk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dobong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nowon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eunpyeong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seodaemun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mapo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yangcheon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gangseo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guro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geumcheon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yeongdeungpo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dongjak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gwanak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seocho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gangnam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songpa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gangdong}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A58BB-9381-4FF8-8EA7-430AF5618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" t="2954" r="2009"/>
          <a:stretch/>
        </p:blipFill>
        <p:spPr>
          <a:xfrm>
            <a:off x="5025882" y="1888617"/>
            <a:ext cx="3882184" cy="2386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E1ED3-FFD6-4B00-9AD4-16AED25A2E53}"/>
              </a:ext>
            </a:extLst>
          </p:cNvPr>
          <p:cNvSpPr txBox="1"/>
          <p:nvPr/>
        </p:nvSpPr>
        <p:spPr>
          <a:xfrm>
            <a:off x="5444101" y="3874803"/>
            <a:ext cx="358027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각 구 </a:t>
            </a:r>
            <a:r>
              <a:rPr lang="en-US" altLang="ko-KR" sz="2000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array </a:t>
            </a:r>
            <a:r>
              <a:rPr lang="ko-KR" altLang="en-US" sz="2000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에 동 이름 할당</a:t>
            </a:r>
          </a:p>
        </p:txBody>
      </p:sp>
    </p:spTree>
    <p:extLst>
      <p:ext uri="{BB962C8B-B14F-4D97-AF65-F5344CB8AC3E}">
        <p14:creationId xmlns:p14="http://schemas.microsoft.com/office/powerpoint/2010/main" val="2887503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3D8BD-0BB0-42FD-B70F-B3966FFE4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66" r="1"/>
          <a:stretch/>
        </p:blipFill>
        <p:spPr>
          <a:xfrm>
            <a:off x="331694" y="1352847"/>
            <a:ext cx="8014447" cy="21130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476078-2FED-423C-AFA5-3C40C17D3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7"/>
          <a:stretch/>
        </p:blipFill>
        <p:spPr>
          <a:xfrm>
            <a:off x="475129" y="3469341"/>
            <a:ext cx="5504891" cy="3370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621C2-3BD4-4307-A84F-9B17B8092752}"/>
              </a:ext>
            </a:extLst>
          </p:cNvPr>
          <p:cNvSpPr txBox="1"/>
          <p:nvPr/>
        </p:nvSpPr>
        <p:spPr>
          <a:xfrm>
            <a:off x="5117075" y="4049924"/>
            <a:ext cx="18498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법정동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 코드 할당</a:t>
            </a:r>
          </a:p>
        </p:txBody>
      </p:sp>
    </p:spTree>
    <p:extLst>
      <p:ext uri="{BB962C8B-B14F-4D97-AF65-F5344CB8AC3E}">
        <p14:creationId xmlns:p14="http://schemas.microsoft.com/office/powerpoint/2010/main" val="637221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E296F-22FC-4738-A3B3-5E77C20B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62" y="1814144"/>
            <a:ext cx="8447275" cy="2409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DC9C8-8253-494B-8F90-1E1A5DF5A37B}"/>
              </a:ext>
            </a:extLst>
          </p:cNvPr>
          <p:cNvSpPr txBox="1"/>
          <p:nvPr/>
        </p:nvSpPr>
        <p:spPr>
          <a:xfrm>
            <a:off x="1263305" y="3854429"/>
            <a:ext cx="69397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특정 구를 선택하면 그 구에 해당하는 동이 </a:t>
            </a:r>
            <a:r>
              <a:rPr lang="ko-KR" altLang="en-US" b="1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동선택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 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Spinner 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에 나타나게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E0F688-6D52-472E-8FD6-CD96B5A6A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62" y="4223761"/>
            <a:ext cx="5319872" cy="1255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ACA0D6-A2A8-4B2C-B2E4-71B453074CDD}"/>
              </a:ext>
            </a:extLst>
          </p:cNvPr>
          <p:cNvSpPr txBox="1"/>
          <p:nvPr/>
        </p:nvSpPr>
        <p:spPr>
          <a:xfrm>
            <a:off x="5771598" y="4279388"/>
            <a:ext cx="30321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intent 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함수를 이용하여 첫 페이지에서 선택한 구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, 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동을 다음페이지에 출력 가능하도록 넘겨준다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.</a:t>
            </a:r>
            <a:endParaRPr lang="ko-KR" altLang="en-US" b="1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6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5C828D-8CF8-4DB7-9455-13B169EB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730" y="2063913"/>
            <a:ext cx="5715000" cy="3038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0A250B-21C6-4743-A33F-945D420546E3}"/>
              </a:ext>
            </a:extLst>
          </p:cNvPr>
          <p:cNvSpPr txBox="1"/>
          <p:nvPr/>
        </p:nvSpPr>
        <p:spPr>
          <a:xfrm>
            <a:off x="2052083" y="5390048"/>
            <a:ext cx="51465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checkbox 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전세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, 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월세 중 선택 시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 if 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문으로 결과를 분리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CCD3AA-0BC2-4C35-A63B-03439FABE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8" r="53566" b="72606"/>
          <a:stretch/>
        </p:blipFill>
        <p:spPr>
          <a:xfrm>
            <a:off x="690041" y="2719645"/>
            <a:ext cx="1919847" cy="17270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180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9927" y="1621420"/>
            <a:ext cx="788670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전월세 가격</a:t>
            </a:r>
            <a:r>
              <a:rPr lang="en-US" altLang="ko-KR" sz="2000" dirty="0"/>
              <a:t> </a:t>
            </a:r>
            <a:r>
              <a:rPr lang="ko-KR" altLang="en-US" sz="2000" dirty="0"/>
              <a:t>예측에 사용된 </a:t>
            </a:r>
            <a:r>
              <a:rPr lang="en-US" altLang="ko-KR" sz="2000" dirty="0"/>
              <a:t>dataset</a:t>
            </a:r>
            <a:r>
              <a:rPr lang="ko-KR" altLang="en-US" sz="2000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BB2667-C7D5-4519-BFD2-D7F0F191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61" y="2228457"/>
            <a:ext cx="7264866" cy="37443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BF86CD-69A1-40E1-8F45-54D57E8176F4}"/>
              </a:ext>
            </a:extLst>
          </p:cNvPr>
          <p:cNvSpPr/>
          <p:nvPr/>
        </p:nvSpPr>
        <p:spPr>
          <a:xfrm>
            <a:off x="2651445" y="4731391"/>
            <a:ext cx="2768367" cy="20133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60C0F1-07E5-4B72-BC3D-49D171C6C64A}"/>
              </a:ext>
            </a:extLst>
          </p:cNvPr>
          <p:cNvSpPr/>
          <p:nvPr/>
        </p:nvSpPr>
        <p:spPr>
          <a:xfrm flipV="1">
            <a:off x="2651446" y="4932726"/>
            <a:ext cx="1568742" cy="2054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BDECA1-1BB8-4DF3-BAAD-00BE5AFA2E4C}"/>
              </a:ext>
            </a:extLst>
          </p:cNvPr>
          <p:cNvSpPr/>
          <p:nvPr/>
        </p:nvSpPr>
        <p:spPr>
          <a:xfrm flipV="1">
            <a:off x="2651446" y="5138210"/>
            <a:ext cx="2168247" cy="2013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6350F-C435-40E5-B7F4-62DA0CDDB25D}"/>
              </a:ext>
            </a:extLst>
          </p:cNvPr>
          <p:cNvSpPr txBox="1"/>
          <p:nvPr/>
        </p:nvSpPr>
        <p:spPr>
          <a:xfrm>
            <a:off x="0" y="4727547"/>
            <a:ext cx="37545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계약일자 </a:t>
            </a:r>
            <a:r>
              <a:rPr lang="en-US" altLang="ko-KR" sz="1400" b="1" dirty="0"/>
              <a:t>: 20190101 ~ 20191231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b="1" dirty="0" err="1"/>
              <a:t>실거래</a:t>
            </a:r>
            <a:r>
              <a:rPr lang="ko-KR" altLang="en-US" sz="1400" b="1" dirty="0"/>
              <a:t> 구분 </a:t>
            </a:r>
            <a:r>
              <a:rPr lang="en-US" altLang="ko-KR" sz="1400" b="1" dirty="0"/>
              <a:t>: </a:t>
            </a:r>
            <a:r>
              <a:rPr lang="ko-KR" altLang="en-US" sz="1400" b="1" dirty="0" err="1"/>
              <a:t>연립다세대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전월세</a:t>
            </a:r>
            <a:r>
              <a:rPr lang="en-US" altLang="ko-KR" sz="1400" b="1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b="1" dirty="0"/>
              <a:t>시도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서울특별시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6914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1E1768-BE59-4D59-A71E-9E51A9C7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79" y="1502328"/>
            <a:ext cx="1949145" cy="46313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E94969-5449-4422-9383-376E2E77CC00}"/>
              </a:ext>
            </a:extLst>
          </p:cNvPr>
          <p:cNvSpPr/>
          <p:nvPr/>
        </p:nvSpPr>
        <p:spPr>
          <a:xfrm>
            <a:off x="1202369" y="3150922"/>
            <a:ext cx="1591378" cy="2906597"/>
          </a:xfrm>
          <a:prstGeom prst="rect">
            <a:avLst/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625C7-0C41-46A2-BB70-774FF1EF6218}"/>
              </a:ext>
            </a:extLst>
          </p:cNvPr>
          <p:cNvSpPr txBox="1"/>
          <p:nvPr/>
        </p:nvSpPr>
        <p:spPr>
          <a:xfrm>
            <a:off x="3234160" y="2696005"/>
            <a:ext cx="5192663" cy="19082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app&gt;res&gt;layout&gt;raw </a:t>
            </a:r>
            <a:r>
              <a:rPr lang="ko-KR" altLang="en-US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폴더 내에 </a:t>
            </a:r>
            <a:endParaRPr lang="en-US" altLang="ko-KR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  <a:p>
            <a:r>
              <a:rPr lang="en-US" altLang="ko-KR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training </a:t>
            </a:r>
            <a:r>
              <a:rPr lang="ko-KR" altLang="en-US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된 </a:t>
            </a:r>
            <a:r>
              <a:rPr lang="en-US" altLang="ko-KR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dataset </a:t>
            </a:r>
            <a:r>
              <a:rPr lang="ko-KR" altLang="en-US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의 결과 </a:t>
            </a:r>
            <a:r>
              <a:rPr lang="en-US" altLang="ko-KR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data</a:t>
            </a:r>
            <a:r>
              <a:rPr lang="ko-KR" altLang="en-US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들을 </a:t>
            </a:r>
            <a:r>
              <a:rPr lang="en-US" altLang="ko-KR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csv </a:t>
            </a:r>
            <a:r>
              <a:rPr lang="ko-KR" altLang="en-US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파일로저장</a:t>
            </a:r>
            <a:endParaRPr lang="en-US" altLang="ko-KR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  <a:p>
            <a:endParaRPr lang="en-US" altLang="ko-KR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  <a:p>
            <a:r>
              <a:rPr lang="en-US" altLang="ko-KR" sz="16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ex)</a:t>
            </a:r>
          </a:p>
          <a:p>
            <a:r>
              <a:rPr lang="en-US" altLang="ko-KR" sz="16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bjdcode.csv</a:t>
            </a:r>
            <a:r>
              <a:rPr lang="ko-KR" altLang="en-US" sz="16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 </a:t>
            </a:r>
            <a:r>
              <a:rPr lang="en-US" altLang="ko-KR" sz="16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:</a:t>
            </a:r>
            <a:r>
              <a:rPr lang="ko-KR" altLang="en-US" sz="16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 </a:t>
            </a:r>
            <a:r>
              <a:rPr lang="ko-KR" altLang="en-US" sz="1600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법정동코드</a:t>
            </a:r>
            <a:endParaRPr lang="en-US" altLang="ko-KR" sz="1600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  <a:p>
            <a:r>
              <a:rPr lang="en-US" altLang="ko-KR" sz="16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dobongdeposit.csv : </a:t>
            </a:r>
            <a:r>
              <a:rPr lang="ko-KR" altLang="en-US" sz="16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도봉구 전세 데이터 파일</a:t>
            </a:r>
            <a:endParaRPr lang="en-US" altLang="ko-KR" sz="1600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  <a:p>
            <a:r>
              <a:rPr lang="en-US" altLang="ko-KR" sz="16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dobongpricemon.csv : </a:t>
            </a:r>
            <a:r>
              <a:rPr lang="ko-KR" altLang="en-US" sz="16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도봉구 월세 데이터 파일</a:t>
            </a:r>
          </a:p>
        </p:txBody>
      </p:sp>
    </p:spTree>
    <p:extLst>
      <p:ext uri="{BB962C8B-B14F-4D97-AF65-F5344CB8AC3E}">
        <p14:creationId xmlns:p14="http://schemas.microsoft.com/office/powerpoint/2010/main" val="1177455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1FD6531-6E84-4C70-B056-A22174018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73"/>
          <a:stretch/>
        </p:blipFill>
        <p:spPr>
          <a:xfrm>
            <a:off x="307192" y="1383591"/>
            <a:ext cx="8540973" cy="24893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189E5F-004A-44B4-A3A0-FF616D077E44}"/>
              </a:ext>
            </a:extLst>
          </p:cNvPr>
          <p:cNvSpPr txBox="1"/>
          <p:nvPr/>
        </p:nvSpPr>
        <p:spPr>
          <a:xfrm>
            <a:off x="3018594" y="1469090"/>
            <a:ext cx="32566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checkbox </a:t>
            </a:r>
            <a:r>
              <a:rPr lang="ko-KR" altLang="en-US" b="1" dirty="0">
                <a:solidFill>
                  <a:schemeClr val="bg1"/>
                </a:solidFill>
              </a:rPr>
              <a:t>월세 선택 했을 경우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A6701C-FAD6-4AB4-BB9D-856745067380}"/>
              </a:ext>
            </a:extLst>
          </p:cNvPr>
          <p:cNvSpPr txBox="1"/>
          <p:nvPr/>
        </p:nvSpPr>
        <p:spPr>
          <a:xfrm>
            <a:off x="4727512" y="2720430"/>
            <a:ext cx="400637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월세 선택 후 동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구 선택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동 코드로 선택된 동을 </a:t>
            </a:r>
            <a:r>
              <a:rPr lang="en-US" altLang="ko-KR" b="1" dirty="0">
                <a:solidFill>
                  <a:schemeClr val="bg1"/>
                </a:solidFill>
              </a:rPr>
              <a:t>match </a:t>
            </a:r>
            <a:r>
              <a:rPr lang="ko-KR" altLang="en-US" b="1" dirty="0">
                <a:solidFill>
                  <a:schemeClr val="bg1"/>
                </a:solidFill>
              </a:rPr>
              <a:t>시켜서 그에 맞는 </a:t>
            </a:r>
            <a:r>
              <a:rPr lang="en-US" altLang="ko-KR" b="1" dirty="0">
                <a:solidFill>
                  <a:schemeClr val="bg1"/>
                </a:solidFill>
              </a:rPr>
              <a:t>csv </a:t>
            </a:r>
            <a:r>
              <a:rPr lang="ko-KR" altLang="en-US" b="1" dirty="0">
                <a:solidFill>
                  <a:schemeClr val="bg1"/>
                </a:solidFill>
              </a:rPr>
              <a:t>파일을 </a:t>
            </a:r>
            <a:r>
              <a:rPr lang="en-US" altLang="ko-KR" b="1" dirty="0">
                <a:solidFill>
                  <a:schemeClr val="bg1"/>
                </a:solidFill>
              </a:rPr>
              <a:t>open </a:t>
            </a:r>
            <a:r>
              <a:rPr lang="ko-KR" altLang="en-US" b="1" dirty="0">
                <a:solidFill>
                  <a:schemeClr val="bg1"/>
                </a:solidFill>
              </a:rPr>
              <a:t>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645EF3-32C6-4714-A88A-67937D5080E6}"/>
              </a:ext>
            </a:extLst>
          </p:cNvPr>
          <p:cNvSpPr/>
          <p:nvPr/>
        </p:nvSpPr>
        <p:spPr>
          <a:xfrm>
            <a:off x="642719" y="1980277"/>
            <a:ext cx="8169586" cy="524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2DBCF89-C8B2-4F83-A8BF-BA89338AB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558502"/>
              </p:ext>
            </p:extLst>
          </p:nvPr>
        </p:nvGraphicFramePr>
        <p:xfrm>
          <a:off x="307192" y="3997949"/>
          <a:ext cx="2797732" cy="2617382"/>
        </p:xfrm>
        <a:graphic>
          <a:graphicData uri="http://schemas.openxmlformats.org/drawingml/2006/table">
            <a:tbl>
              <a:tblPr/>
              <a:tblGrid>
                <a:gridCol w="650177">
                  <a:extLst>
                    <a:ext uri="{9D8B030D-6E8A-4147-A177-3AD203B41FA5}">
                      <a16:colId xmlns:a16="http://schemas.microsoft.com/office/drawing/2014/main" val="2933734716"/>
                    </a:ext>
                  </a:extLst>
                </a:gridCol>
                <a:gridCol w="522112">
                  <a:extLst>
                    <a:ext uri="{9D8B030D-6E8A-4147-A177-3AD203B41FA5}">
                      <a16:colId xmlns:a16="http://schemas.microsoft.com/office/drawing/2014/main" val="1502874370"/>
                    </a:ext>
                  </a:extLst>
                </a:gridCol>
                <a:gridCol w="522112">
                  <a:extLst>
                    <a:ext uri="{9D8B030D-6E8A-4147-A177-3AD203B41FA5}">
                      <a16:colId xmlns:a16="http://schemas.microsoft.com/office/drawing/2014/main" val="2806097608"/>
                    </a:ext>
                  </a:extLst>
                </a:gridCol>
                <a:gridCol w="1103331">
                  <a:extLst>
                    <a:ext uri="{9D8B030D-6E8A-4147-A177-3AD203B41FA5}">
                      <a16:colId xmlns:a16="http://schemas.microsoft.com/office/drawing/2014/main" val="2600661701"/>
                    </a:ext>
                  </a:extLst>
                </a:gridCol>
              </a:tblGrid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1123000000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286504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면목동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1123000100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07581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상봉동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1123000200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256198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중화동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1123000300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104212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묵동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1123000400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070050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망우동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1123000500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747822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신내동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1123000600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83082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중곡동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1123000700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19756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능동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1123000800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511695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군자동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1123000900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885595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종암동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1123001000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08950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안암동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1123001100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3319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안암동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1123001200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5795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동대문구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석관동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1123001300</a:t>
                      </a:r>
                    </a:p>
                  </a:txBody>
                  <a:tcPr marL="5911" marR="5911" marT="59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87064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1405777-BC3F-443E-9679-64EBFF059523}"/>
              </a:ext>
            </a:extLst>
          </p:cNvPr>
          <p:cNvSpPr txBox="1"/>
          <p:nvPr/>
        </p:nvSpPr>
        <p:spPr>
          <a:xfrm>
            <a:off x="3319842" y="4205410"/>
            <a:ext cx="5492463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동대문구 내의 동 코드는 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1123010100 ~ 1123011000 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이므로 이에 해당하는 동 코드가 선택되면 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dongdaemoonpricemon.csv (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동대문구 월세 파일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) 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을 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raw resource 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에서 불러들인다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.</a:t>
            </a:r>
          </a:p>
          <a:p>
            <a:endParaRPr lang="en-US" altLang="ko-KR" b="1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동 코드는 </a:t>
            </a:r>
            <a:r>
              <a:rPr lang="ko-KR" altLang="en-US" b="1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법정동코드를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 이용하여 분류하였다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  <a:p>
            <a:r>
              <a:rPr lang="en-US" altLang="ko-KR" sz="1200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&lt;&lt; </a:t>
            </a:r>
            <a:r>
              <a:rPr lang="ko-KR" altLang="en-US" sz="1200" b="1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법정동코드</a:t>
            </a:r>
            <a:endParaRPr lang="ko-KR" altLang="en-US" sz="1200" b="1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601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45884" y="6512903"/>
            <a:ext cx="1573547" cy="279256"/>
          </a:xfrm>
        </p:spPr>
        <p:txBody>
          <a:bodyPr/>
          <a:lstStyle/>
          <a:p>
            <a:fld id="{C9EBB13B-027C-43FE-86BD-FC8243F0A95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8504" y="1264024"/>
            <a:ext cx="8338296" cy="5403268"/>
          </a:xfrm>
          <a:prstGeom prst="rect">
            <a:avLst/>
          </a:prstGeom>
          <a:solidFill>
            <a:srgbClr val="2B2B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DC303-18BF-4F7C-AE98-0B495DE1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2" y="1264024"/>
            <a:ext cx="5057673" cy="9855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FE7C27-FAC1-4509-8353-E07C86E92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01" y="2249621"/>
            <a:ext cx="2843322" cy="3232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19249-034D-4C80-90DD-58F08ECE072E}"/>
              </a:ext>
            </a:extLst>
          </p:cNvPr>
          <p:cNvSpPr txBox="1"/>
          <p:nvPr/>
        </p:nvSpPr>
        <p:spPr>
          <a:xfrm>
            <a:off x="3191823" y="2811496"/>
            <a:ext cx="542041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데이터 </a:t>
            </a:r>
            <a:r>
              <a:rPr lang="en-US" altLang="ko-KR" sz="1600" b="1" dirty="0">
                <a:solidFill>
                  <a:schemeClr val="bg1"/>
                </a:solidFill>
              </a:rPr>
              <a:t>(raw </a:t>
            </a:r>
            <a:r>
              <a:rPr lang="ko-KR" altLang="en-US" sz="1600" b="1" dirty="0">
                <a:solidFill>
                  <a:schemeClr val="bg1"/>
                </a:solidFill>
              </a:rPr>
              <a:t>내의 </a:t>
            </a:r>
            <a:r>
              <a:rPr lang="en-US" altLang="ko-KR" sz="1600" b="1" dirty="0">
                <a:solidFill>
                  <a:schemeClr val="bg1"/>
                </a:solidFill>
              </a:rPr>
              <a:t>csv</a:t>
            </a:r>
            <a:r>
              <a:rPr lang="ko-KR" altLang="en-US" sz="1600" b="1" dirty="0">
                <a:solidFill>
                  <a:schemeClr val="bg1"/>
                </a:solidFill>
              </a:rPr>
              <a:t>데이터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파일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</a:rPr>
              <a:t>와 어플리케이션에서 입력한 값의 차이가 모두 </a:t>
            </a:r>
            <a:r>
              <a:rPr lang="en-US" altLang="ko-KR" sz="1600" b="1" dirty="0">
                <a:solidFill>
                  <a:schemeClr val="bg1"/>
                </a:solidFill>
              </a:rPr>
              <a:t>0</a:t>
            </a:r>
            <a:r>
              <a:rPr lang="ko-KR" altLang="en-US" sz="1600" b="1" dirty="0">
                <a:solidFill>
                  <a:schemeClr val="bg1"/>
                </a:solidFill>
              </a:rPr>
              <a:t>이면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 err="1">
                <a:solidFill>
                  <a:schemeClr val="bg1"/>
                </a:solidFill>
              </a:rPr>
              <a:t>법정동코드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</a:rPr>
              <a:t>동</a:t>
            </a:r>
            <a:r>
              <a:rPr lang="en-US" altLang="ko-KR" sz="1600" b="1" dirty="0">
                <a:solidFill>
                  <a:schemeClr val="bg1"/>
                </a:solidFill>
              </a:rPr>
              <a:t>), </a:t>
            </a:r>
            <a:r>
              <a:rPr lang="ko-KR" altLang="en-US" sz="1600" b="1" dirty="0">
                <a:solidFill>
                  <a:schemeClr val="bg1"/>
                </a:solidFill>
              </a:rPr>
              <a:t>면적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층수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</a:rPr>
              <a:t>건축년도</a:t>
            </a:r>
            <a:r>
              <a:rPr lang="ko-KR" altLang="en-US" sz="1600" b="1" dirty="0">
                <a:solidFill>
                  <a:schemeClr val="bg1"/>
                </a:solidFill>
              </a:rPr>
              <a:t> 모두 일치하므로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결과값을 출력한다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월세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</a:rPr>
              <a:t>최근 거래된 가장 가까운 </a:t>
            </a:r>
            <a:r>
              <a:rPr lang="en-US" altLang="ko-KR" sz="1600" b="1" dirty="0">
                <a:solidFill>
                  <a:schemeClr val="bg1"/>
                </a:solidFill>
              </a:rPr>
              <a:t>5</a:t>
            </a:r>
            <a:r>
              <a:rPr lang="ko-KR" altLang="en-US" sz="1600" b="1" dirty="0">
                <a:solidFill>
                  <a:schemeClr val="bg1"/>
                </a:solidFill>
              </a:rPr>
              <a:t>개의 매물 가격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전세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</a:rPr>
              <a:t>최근 거래된 가장 가까운 </a:t>
            </a:r>
            <a:r>
              <a:rPr lang="en-US" altLang="ko-KR" sz="1600" b="1" dirty="0">
                <a:solidFill>
                  <a:schemeClr val="bg1"/>
                </a:solidFill>
              </a:rPr>
              <a:t>5</a:t>
            </a:r>
            <a:r>
              <a:rPr lang="ko-KR" altLang="en-US" sz="1600" b="1" dirty="0">
                <a:solidFill>
                  <a:schemeClr val="bg1"/>
                </a:solidFill>
              </a:rPr>
              <a:t>개의 매물 가격 </a:t>
            </a:r>
            <a:r>
              <a:rPr lang="en-US" altLang="ko-KR" sz="1600" b="1" dirty="0">
                <a:solidFill>
                  <a:schemeClr val="bg1"/>
                </a:solidFill>
              </a:rPr>
              <a:t>+ </a:t>
            </a:r>
            <a:r>
              <a:rPr lang="ko-KR" altLang="en-US" sz="1600" b="1" dirty="0" err="1">
                <a:solidFill>
                  <a:schemeClr val="bg1"/>
                </a:solidFill>
              </a:rPr>
              <a:t>예측값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하나의 </a:t>
            </a:r>
            <a:r>
              <a:rPr lang="ko-KR" altLang="en-US" sz="1600" b="1" dirty="0" err="1">
                <a:solidFill>
                  <a:schemeClr val="bg1"/>
                </a:solidFill>
              </a:rPr>
              <a:t>입력값이라도</a:t>
            </a:r>
            <a:r>
              <a:rPr lang="ko-KR" altLang="en-US" sz="1600" b="1" dirty="0">
                <a:solidFill>
                  <a:schemeClr val="bg1"/>
                </a:solidFill>
              </a:rPr>
              <a:t> 일치하지 않는 경우 결과 없음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1381D0-6902-4E3C-A207-DA508D7AF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74"/>
          <a:stretch/>
        </p:blipFill>
        <p:spPr>
          <a:xfrm>
            <a:off x="348504" y="5482439"/>
            <a:ext cx="2591288" cy="11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83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DC1E10-8BD5-4C67-AAFC-B68E142D9425}"/>
              </a:ext>
            </a:extLst>
          </p:cNvPr>
          <p:cNvSpPr txBox="1"/>
          <p:nvPr/>
        </p:nvSpPr>
        <p:spPr>
          <a:xfrm>
            <a:off x="125079" y="2486599"/>
            <a:ext cx="474275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dongdaemoondeposit.csv </a:t>
            </a:r>
            <a:r>
              <a:rPr lang="ko-KR" altLang="en-US" sz="14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파일의 일부 </a:t>
            </a:r>
            <a:r>
              <a:rPr lang="en-US" altLang="ko-KR" sz="14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(</a:t>
            </a:r>
            <a:r>
              <a:rPr lang="ko-KR" altLang="en-US" sz="14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동대문구 전세 파일</a:t>
            </a:r>
            <a:r>
              <a:rPr lang="en-US" altLang="ko-KR" sz="14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)</a:t>
            </a:r>
            <a:endParaRPr lang="ko-KR" altLang="en-US" sz="1400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7273E59-9AE1-4270-AC73-E9AFCEE4D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575996"/>
              </p:ext>
            </p:extLst>
          </p:nvPr>
        </p:nvGraphicFramePr>
        <p:xfrm>
          <a:off x="109841" y="2973471"/>
          <a:ext cx="4756358" cy="2416260"/>
        </p:xfrm>
        <a:graphic>
          <a:graphicData uri="http://schemas.openxmlformats.org/drawingml/2006/table">
            <a:tbl>
              <a:tblPr/>
              <a:tblGrid>
                <a:gridCol w="464787">
                  <a:extLst>
                    <a:ext uri="{9D8B030D-6E8A-4147-A177-3AD203B41FA5}">
                      <a16:colId xmlns:a16="http://schemas.microsoft.com/office/drawing/2014/main" val="877556985"/>
                    </a:ext>
                  </a:extLst>
                </a:gridCol>
                <a:gridCol w="240795">
                  <a:extLst>
                    <a:ext uri="{9D8B030D-6E8A-4147-A177-3AD203B41FA5}">
                      <a16:colId xmlns:a16="http://schemas.microsoft.com/office/drawing/2014/main" val="2207778793"/>
                    </a:ext>
                  </a:extLst>
                </a:gridCol>
                <a:gridCol w="285465">
                  <a:extLst>
                    <a:ext uri="{9D8B030D-6E8A-4147-A177-3AD203B41FA5}">
                      <a16:colId xmlns:a16="http://schemas.microsoft.com/office/drawing/2014/main" val="1122012138"/>
                    </a:ext>
                  </a:extLst>
                </a:gridCol>
                <a:gridCol w="136245">
                  <a:extLst>
                    <a:ext uri="{9D8B030D-6E8A-4147-A177-3AD203B41FA5}">
                      <a16:colId xmlns:a16="http://schemas.microsoft.com/office/drawing/2014/main" val="4050929426"/>
                    </a:ext>
                  </a:extLst>
                </a:gridCol>
                <a:gridCol w="337368">
                  <a:extLst>
                    <a:ext uri="{9D8B030D-6E8A-4147-A177-3AD203B41FA5}">
                      <a16:colId xmlns:a16="http://schemas.microsoft.com/office/drawing/2014/main" val="2754989806"/>
                    </a:ext>
                  </a:extLst>
                </a:gridCol>
                <a:gridCol w="2698630">
                  <a:extLst>
                    <a:ext uri="{9D8B030D-6E8A-4147-A177-3AD203B41FA5}">
                      <a16:colId xmlns:a16="http://schemas.microsoft.com/office/drawing/2014/main" val="3278856611"/>
                    </a:ext>
                  </a:extLst>
                </a:gridCol>
                <a:gridCol w="593068">
                  <a:extLst>
                    <a:ext uri="{9D8B030D-6E8A-4147-A177-3AD203B41FA5}">
                      <a16:colId xmlns:a16="http://schemas.microsoft.com/office/drawing/2014/main" val="1868981794"/>
                    </a:ext>
                  </a:extLst>
                </a:gridCol>
              </a:tblGrid>
              <a:tr h="1945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평수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전용면적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(㎡)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건축년도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predicted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predicted price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342756"/>
                  </a:ext>
                </a:extLst>
              </a:tr>
              <a:tr h="5944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1123010600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27.25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deposit building      road            dong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0  25500.0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성우스타팰리스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장한로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장안동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1  25500.0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성우스타팰리스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장한로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장안동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2  26500.0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성우스타팰리스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장한로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장안동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3  26000.0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성우스타팰리스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장한로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장안동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4  26000.0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성우스타팰리스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장한로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장안동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25881.3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908972"/>
                  </a:ext>
                </a:extLst>
              </a:tr>
              <a:tr h="7659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1123010400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deposit  building          road            dong</a:t>
                      </a:r>
                      <a:b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0  22000.0      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타워빌  서울시립대로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전농동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 21500.0  (126-72)    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전농로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 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전농동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2  22000.0    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아티움전농    전농로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나길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 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전농동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3  20000.0    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하이프라자   전농로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33-1 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전농동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4  20000.0    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하이프라자   전농로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33-1 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전농동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20840.67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659575"/>
                  </a:ext>
                </a:extLst>
              </a:tr>
              <a:tr h="86122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1123010400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39.19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deposit   building          road            dong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 20000.0   City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팰리스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서울시립대로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전농동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 18000.0  (130-128)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서울시립대로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전농동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 18000.0  (130-128)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서울시립대로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전농동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3  20000.0    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엘리시아빌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전농로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라길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전농동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4  28000.0      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그린캐슬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서울시립대로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동대문구 전농동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20735</a:t>
                      </a:r>
                    </a:p>
                  </a:txBody>
                  <a:tcPr marL="4083" marR="4083" marT="408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530548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5BA5EADD-D380-404B-B410-F5353BD2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87" y="2031780"/>
            <a:ext cx="2005402" cy="39328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EF8C98-7876-4B0C-A6B0-7FD80D618C92}"/>
              </a:ext>
            </a:extLst>
          </p:cNvPr>
          <p:cNvSpPr/>
          <p:nvPr/>
        </p:nvSpPr>
        <p:spPr>
          <a:xfrm>
            <a:off x="125080" y="3147498"/>
            <a:ext cx="4756358" cy="59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9AAA10-7B2C-4406-A753-0421E61C8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98" y="2022251"/>
            <a:ext cx="2008887" cy="39396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994391-88BF-423E-A2FD-32C342502368}"/>
              </a:ext>
            </a:extLst>
          </p:cNvPr>
          <p:cNvSpPr txBox="1"/>
          <p:nvPr/>
        </p:nvSpPr>
        <p:spPr>
          <a:xfrm>
            <a:off x="1044212" y="1938172"/>
            <a:ext cx="382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일치하는 데이터가 있을 경우 </a:t>
            </a:r>
          </a:p>
        </p:txBody>
      </p:sp>
    </p:spTree>
    <p:extLst>
      <p:ext uri="{BB962C8B-B14F-4D97-AF65-F5344CB8AC3E}">
        <p14:creationId xmlns:p14="http://schemas.microsoft.com/office/powerpoint/2010/main" val="847775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월세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0" b="8200"/>
          <a:stretch/>
        </p:blipFill>
        <p:spPr bwMode="auto">
          <a:xfrm>
            <a:off x="4999404" y="2207362"/>
            <a:ext cx="2033916" cy="3179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DC1E10-8BD5-4C67-AAFC-B68E142D9425}"/>
              </a:ext>
            </a:extLst>
          </p:cNvPr>
          <p:cNvSpPr txBox="1"/>
          <p:nvPr/>
        </p:nvSpPr>
        <p:spPr>
          <a:xfrm>
            <a:off x="125079" y="2430837"/>
            <a:ext cx="474275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dongdaemoondeposit.csv </a:t>
            </a:r>
            <a:r>
              <a:rPr lang="ko-KR" altLang="en-US" sz="14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파일의 일부 </a:t>
            </a:r>
            <a:r>
              <a:rPr lang="en-US" altLang="ko-KR" sz="14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(</a:t>
            </a:r>
            <a:r>
              <a:rPr lang="ko-KR" altLang="en-US" sz="14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구로구 월세 파일</a:t>
            </a:r>
            <a:r>
              <a:rPr lang="en-US" altLang="ko-KR" sz="14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)</a:t>
            </a:r>
            <a:endParaRPr lang="ko-KR" altLang="en-US" sz="1400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A9F38C-2BB5-4C60-9E30-4AF0FF70F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194" r="-71" b="7716"/>
          <a:stretch/>
        </p:blipFill>
        <p:spPr>
          <a:xfrm>
            <a:off x="7040398" y="2207362"/>
            <a:ext cx="2031684" cy="31794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56ADEF-039D-41EA-99B1-19347594E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9" y="2938387"/>
            <a:ext cx="4867832" cy="22835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CEA059-0512-475B-924B-742325386ACD}"/>
              </a:ext>
            </a:extLst>
          </p:cNvPr>
          <p:cNvSpPr/>
          <p:nvPr/>
        </p:nvSpPr>
        <p:spPr>
          <a:xfrm>
            <a:off x="55461" y="3040142"/>
            <a:ext cx="4874910" cy="766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9AB62-8FFC-4DE9-AF7C-682A05801B00}"/>
              </a:ext>
            </a:extLst>
          </p:cNvPr>
          <p:cNvSpPr txBox="1"/>
          <p:nvPr/>
        </p:nvSpPr>
        <p:spPr>
          <a:xfrm>
            <a:off x="1108384" y="1959636"/>
            <a:ext cx="382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일치하는 데이터가 있을 경우 </a:t>
            </a:r>
          </a:p>
        </p:txBody>
      </p:sp>
    </p:spTree>
    <p:extLst>
      <p:ext uri="{BB962C8B-B14F-4D97-AF65-F5344CB8AC3E}">
        <p14:creationId xmlns:p14="http://schemas.microsoft.com/office/powerpoint/2010/main" val="231820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138F3-B330-4380-84A3-0218E5BD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A4A14-9C0D-40F9-9364-369BF5F0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869A38-DA7E-49BD-9D80-0DC0B2910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3" b="6367"/>
          <a:stretch/>
        </p:blipFill>
        <p:spPr>
          <a:xfrm>
            <a:off x="3715337" y="1670339"/>
            <a:ext cx="2287228" cy="42535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800CC2-4048-4D9B-96D1-29955E623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4" b="6240"/>
          <a:stretch/>
        </p:blipFill>
        <p:spPr>
          <a:xfrm>
            <a:off x="6002565" y="1670339"/>
            <a:ext cx="2287228" cy="42535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1BC765-39B9-47BE-BCC8-AAE4E9C40F87}"/>
              </a:ext>
            </a:extLst>
          </p:cNvPr>
          <p:cNvSpPr txBox="1"/>
          <p:nvPr/>
        </p:nvSpPr>
        <p:spPr>
          <a:xfrm>
            <a:off x="514435" y="3457254"/>
            <a:ext cx="382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일치하는 데이터가 없는 경우</a:t>
            </a:r>
          </a:p>
        </p:txBody>
      </p:sp>
    </p:spTree>
    <p:extLst>
      <p:ext uri="{BB962C8B-B14F-4D97-AF65-F5344CB8AC3E}">
        <p14:creationId xmlns:p14="http://schemas.microsoft.com/office/powerpoint/2010/main" val="163214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94570" y="2451695"/>
            <a:ext cx="4674742" cy="1550108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64229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19AC8-0762-41DA-BE82-48BE6658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60" y="1456509"/>
            <a:ext cx="81985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b="1" dirty="0"/>
              <a:t>Dataset</a:t>
            </a:r>
          </a:p>
          <a:p>
            <a:pPr marL="0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 err="1"/>
              <a:t>법정동코드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매칭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전</a:t>
            </a:r>
            <a:r>
              <a:rPr lang="en-US" altLang="ko-KR" sz="2000" dirty="0"/>
              <a:t>/</a:t>
            </a:r>
            <a:r>
              <a:rPr lang="ko-KR" altLang="en-US" sz="2000" dirty="0"/>
              <a:t>월세 데이터 구분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 training set : test set = 75 : 25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2000" dirty="0"/>
              <a:t>4. [ python</a:t>
            </a:r>
            <a:r>
              <a:rPr lang="ko-KR" altLang="en-US" sz="2000" dirty="0"/>
              <a:t> </a:t>
            </a:r>
            <a:r>
              <a:rPr lang="en-US" altLang="ko-KR" sz="2000" dirty="0"/>
              <a:t>] </a:t>
            </a:r>
            <a:r>
              <a:rPr lang="ko-KR" altLang="en-US" sz="2000" dirty="0"/>
              <a:t>두 개의 알고리즘을 사용하여 </a:t>
            </a:r>
            <a:r>
              <a:rPr lang="en-US" altLang="ko-KR" sz="2000" dirty="0"/>
              <a:t>training set</a:t>
            </a:r>
            <a:r>
              <a:rPr lang="ko-KR" altLang="en-US" sz="2000" dirty="0"/>
              <a:t>을 통한 </a:t>
            </a:r>
            <a:r>
              <a:rPr lang="en-US" altLang="ko-KR" sz="2000" dirty="0"/>
              <a:t>test</a:t>
            </a:r>
            <a:r>
              <a:rPr lang="ko-KR" altLang="en-US" sz="2000" dirty="0"/>
              <a:t>가격 예측 </a:t>
            </a:r>
            <a:r>
              <a:rPr lang="en-US" altLang="ko-KR" sz="2000" dirty="0"/>
              <a:t>dataset </a:t>
            </a:r>
            <a:r>
              <a:rPr lang="ko-KR" altLang="en-US" sz="2000" dirty="0"/>
              <a:t>작성 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A7A77-2A14-44A9-A6F9-2FCA2B26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13679" y="4803280"/>
            <a:ext cx="7895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(</a:t>
            </a:r>
            <a:r>
              <a:rPr lang="ko-KR" altLang="en-US" sz="2000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법정동코드</a:t>
            </a:r>
            <a:r>
              <a:rPr lang="en-US" altLang="ko-KR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, </a:t>
            </a:r>
            <a:r>
              <a:rPr lang="ko-KR" altLang="en-US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전용면적</a:t>
            </a:r>
            <a:r>
              <a:rPr lang="en-US" altLang="ko-KR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, </a:t>
            </a:r>
            <a:r>
              <a:rPr lang="ko-KR" altLang="en-US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층</a:t>
            </a:r>
            <a:r>
              <a:rPr lang="en-US" altLang="ko-KR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, </a:t>
            </a:r>
            <a:r>
              <a:rPr lang="ko-KR" altLang="en-US" sz="2000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건축년도</a:t>
            </a:r>
            <a:r>
              <a:rPr lang="ko-KR" altLang="en-US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 </a:t>
            </a:r>
            <a:r>
              <a:rPr lang="en-US" altLang="ko-KR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4</a:t>
            </a:r>
            <a:r>
              <a:rPr lang="ko-KR" altLang="en-US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가지 </a:t>
            </a:r>
            <a:r>
              <a:rPr lang="en-US" altLang="ko-KR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feature</a:t>
            </a:r>
            <a:r>
              <a:rPr lang="ko-KR" altLang="en-US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를 </a:t>
            </a:r>
            <a:r>
              <a:rPr lang="en-US" altLang="ko-KR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target</a:t>
            </a:r>
            <a:r>
              <a:rPr lang="ko-KR" altLang="en-US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으로 사용</a:t>
            </a:r>
            <a:r>
              <a:rPr lang="en-US" altLang="ko-KR" sz="2000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)</a:t>
            </a:r>
            <a:endParaRPr lang="ko-KR" altLang="en-US" sz="2000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  <a:p>
            <a:endParaRPr lang="ko-KR" altLang="en-US" sz="2000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46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30C4C-C336-4432-BD98-47CB9BAF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법정동</a:t>
            </a:r>
            <a:r>
              <a:rPr lang="ko-KR" altLang="en-US" dirty="0"/>
              <a:t> 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67625B-0EB3-47D9-B371-50B2C3A9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D57108-C963-4859-A1CE-7E807883D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1463005"/>
            <a:ext cx="5780088" cy="39319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21BCCA-D5A2-42A8-8F16-5D7A73FB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90" y="1625924"/>
            <a:ext cx="2276497" cy="4618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A57B0-FD35-48B1-A7D2-F869805A9877}"/>
              </a:ext>
            </a:extLst>
          </p:cNvPr>
          <p:cNvSpPr txBox="1"/>
          <p:nvPr/>
        </p:nvSpPr>
        <p:spPr>
          <a:xfrm>
            <a:off x="628650" y="561340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동에 따라 </a:t>
            </a:r>
            <a:r>
              <a:rPr lang="ko-KR" altLang="en-US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법정동</a:t>
            </a:r>
            <a:r>
              <a:rPr lang="ko-KR" altLang="en-US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 코드 매칭</a:t>
            </a:r>
          </a:p>
        </p:txBody>
      </p:sp>
    </p:spTree>
    <p:extLst>
      <p:ext uri="{BB962C8B-B14F-4D97-AF65-F5344CB8AC3E}">
        <p14:creationId xmlns:p14="http://schemas.microsoft.com/office/powerpoint/2010/main" val="227928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E3A67-8080-4708-813C-A08595F3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1 : KNN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08C3DF-FE26-435E-91AA-39BFEE20D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17454" r="6875" b="23106"/>
          <a:stretch/>
        </p:blipFill>
        <p:spPr>
          <a:xfrm>
            <a:off x="583035" y="1759418"/>
            <a:ext cx="7886700" cy="37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4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5EC7B-B5A2-4846-A8BF-FE10CC88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5F8691-1266-44D5-9D50-D87368CC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6974" y="6059026"/>
            <a:ext cx="2057400" cy="365125"/>
          </a:xfrm>
        </p:spPr>
        <p:txBody>
          <a:bodyPr/>
          <a:lstStyle/>
          <a:p>
            <a:fld id="{C9EBB13B-027C-43FE-86BD-FC8243F0A95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02CD7B-BB00-442E-8573-02E3D4ECE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0" y="2067820"/>
            <a:ext cx="8821944" cy="2368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FDA07-FCFB-4052-9B61-1E1C4EBB28E5}"/>
              </a:ext>
            </a:extLst>
          </p:cNvPr>
          <p:cNvSpPr txBox="1"/>
          <p:nvPr/>
        </p:nvSpPr>
        <p:spPr>
          <a:xfrm>
            <a:off x="1867599" y="1544923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동대문구 </a:t>
            </a:r>
            <a:r>
              <a:rPr lang="en-US" altLang="ko-KR" sz="2400" b="1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rmse</a:t>
            </a:r>
            <a:endParaRPr lang="ko-KR" altLang="en-US" sz="2400" b="1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6AE5E-8638-4875-9213-97F325694244}"/>
              </a:ext>
            </a:extLst>
          </p:cNvPr>
          <p:cNvSpPr txBox="1"/>
          <p:nvPr/>
        </p:nvSpPr>
        <p:spPr>
          <a:xfrm>
            <a:off x="3748940" y="1514145"/>
            <a:ext cx="3605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이화체" pitchFamily="2" charset="-127"/>
                <a:ea typeface="이화체" pitchFamily="2" charset="-127"/>
              </a:rPr>
              <a:t>4051.55 </a:t>
            </a:r>
            <a:r>
              <a:rPr lang="en-US" altLang="ko-KR" sz="2800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/ </a:t>
            </a:r>
            <a:r>
              <a:rPr lang="en-US" altLang="ko-KR" sz="2400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R^2: </a:t>
            </a:r>
            <a:r>
              <a:rPr lang="en-US" altLang="ko-KR" sz="2800" b="1" dirty="0">
                <a:solidFill>
                  <a:srgbClr val="FF0000"/>
                </a:solidFill>
                <a:latin typeface="이화체" pitchFamily="2" charset="-127"/>
                <a:ea typeface="이화체" pitchFamily="2" charset="-127"/>
              </a:rPr>
              <a:t>0.6763</a:t>
            </a:r>
            <a:endParaRPr lang="ko-KR" altLang="en-US" sz="2800" b="1" dirty="0">
              <a:solidFill>
                <a:srgbClr val="FF0000"/>
              </a:solidFill>
              <a:latin typeface="이화체" pitchFamily="2" charset="-127"/>
              <a:ea typeface="이화체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27EC47-F23D-4EFE-88A3-B8ABF2316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7" t="43146" r="3102" b="26142"/>
          <a:stretch/>
        </p:blipFill>
        <p:spPr>
          <a:xfrm>
            <a:off x="3246633" y="4317947"/>
            <a:ext cx="3544585" cy="210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1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986AA-DE60-4F07-A673-046D1CD5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2 : Random Forest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FFB8B-4F6D-4E06-802B-209866DB9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98" y="1517616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b="1" dirty="0"/>
              <a:t>Bagging:  </a:t>
            </a:r>
            <a:r>
              <a:rPr lang="ko-KR" altLang="en-US" sz="1800" dirty="0"/>
              <a:t>동일한 전체 데이터를 이용하여 개별 </a:t>
            </a:r>
            <a:r>
              <a:rPr lang="ko-KR" altLang="en-US" sz="1800" dirty="0" err="1"/>
              <a:t>트리들을</a:t>
            </a:r>
            <a:r>
              <a:rPr lang="ko-KR" altLang="en-US" sz="1800" dirty="0"/>
              <a:t> 학습하는 것이 아니라</a:t>
            </a:r>
            <a:r>
              <a:rPr lang="en-US" altLang="ko-KR" sz="1800" dirty="0"/>
              <a:t>, </a:t>
            </a:r>
            <a:r>
              <a:rPr lang="ko-KR" altLang="en-US" sz="1800" dirty="0"/>
              <a:t>전체 데이터에서 </a:t>
            </a:r>
            <a:r>
              <a:rPr lang="en-US" altLang="ko-KR" sz="1800" dirty="0"/>
              <a:t>training data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샘플링하여</a:t>
            </a:r>
            <a:r>
              <a:rPr lang="ko-KR" altLang="en-US" sz="1800" dirty="0"/>
              <a:t> 개별 </a:t>
            </a:r>
            <a:r>
              <a:rPr lang="ko-KR" altLang="en-US" sz="1800" dirty="0" err="1"/>
              <a:t>트리를</a:t>
            </a:r>
            <a:r>
              <a:rPr lang="ko-KR" altLang="en-US" sz="1800" dirty="0"/>
              <a:t> 구성하는 것이다</a:t>
            </a:r>
            <a:r>
              <a:rPr lang="en-US" altLang="ko-KR" sz="1800" dirty="0"/>
              <a:t>. </a:t>
            </a:r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Bagging</a:t>
            </a:r>
            <a:r>
              <a:rPr lang="ko-KR" altLang="en-US" sz="1800" b="1" dirty="0"/>
              <a:t>을 통해서 </a:t>
            </a:r>
            <a:r>
              <a:rPr lang="ko-KR" altLang="en-US" sz="1800" b="1" dirty="0" err="1"/>
              <a:t>랜덤포레스트</a:t>
            </a:r>
            <a:r>
              <a:rPr lang="ko-KR" altLang="en-US" sz="1800" b="1" dirty="0"/>
              <a:t> 훈련시키는 과정</a:t>
            </a:r>
            <a:endParaRPr lang="en-US" altLang="ko-KR" sz="1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8AF0AC-85B9-4A0B-AA49-44EBD685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" t="11211" r="1751" b="3789"/>
          <a:stretch/>
        </p:blipFill>
        <p:spPr bwMode="auto">
          <a:xfrm>
            <a:off x="1627842" y="2968806"/>
            <a:ext cx="6200313" cy="316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32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4FF37-507B-46F9-823E-3E2D8150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9659B-1679-4DA5-81DE-C94D39A9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14C94-81D1-4D75-AFD6-608CBA799975}"/>
              </a:ext>
            </a:extLst>
          </p:cNvPr>
          <p:cNvSpPr txBox="1"/>
          <p:nvPr/>
        </p:nvSpPr>
        <p:spPr>
          <a:xfrm>
            <a:off x="1960066" y="2361932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동대문구 </a:t>
            </a:r>
            <a:r>
              <a:rPr lang="en-US" altLang="ko-KR" sz="2400" b="1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rmse</a:t>
            </a:r>
            <a:endParaRPr lang="ko-KR" altLang="en-US" sz="2400" b="1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69E3A0-A2A0-45BA-8518-F1440918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57" y="2885152"/>
            <a:ext cx="7887783" cy="1768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90272-B706-4CD8-8209-1DEE0D1D1014}"/>
              </a:ext>
            </a:extLst>
          </p:cNvPr>
          <p:cNvSpPr txBox="1"/>
          <p:nvPr/>
        </p:nvSpPr>
        <p:spPr>
          <a:xfrm>
            <a:off x="3841407" y="2331154"/>
            <a:ext cx="3605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이화체" pitchFamily="2" charset="-127"/>
                <a:ea typeface="이화체" pitchFamily="2" charset="-127"/>
              </a:rPr>
              <a:t>3316.34 </a:t>
            </a:r>
            <a:r>
              <a:rPr lang="en-US" altLang="ko-KR" sz="2800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/ </a:t>
            </a:r>
            <a:r>
              <a:rPr lang="en-US" altLang="ko-KR" sz="2400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R^2: </a:t>
            </a:r>
            <a:r>
              <a:rPr lang="en-US" altLang="ko-KR" sz="2800" b="1" dirty="0">
                <a:solidFill>
                  <a:srgbClr val="FF0000"/>
                </a:solidFill>
                <a:latin typeface="이화체" pitchFamily="2" charset="-127"/>
                <a:ea typeface="이화체" pitchFamily="2" charset="-127"/>
              </a:rPr>
              <a:t>0.7406</a:t>
            </a:r>
            <a:endParaRPr lang="ko-KR" altLang="en-US" sz="2800" b="1" dirty="0">
              <a:solidFill>
                <a:srgbClr val="FF0000"/>
              </a:solidFill>
              <a:latin typeface="이화체" pitchFamily="2" charset="-127"/>
              <a:ea typeface="이화체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35765-8260-4A76-AA75-116F081CA5AE}"/>
              </a:ext>
            </a:extLst>
          </p:cNvPr>
          <p:cNvSpPr txBox="1"/>
          <p:nvPr/>
        </p:nvSpPr>
        <p:spPr>
          <a:xfrm>
            <a:off x="1960066" y="5380979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cf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) KNN : </a:t>
            </a:r>
            <a:r>
              <a:rPr lang="ko-KR" altLang="en-US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동대문구 </a:t>
            </a:r>
            <a:r>
              <a:rPr lang="en-US" altLang="ko-KR" b="1" dirty="0" err="1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rmse</a:t>
            </a:r>
            <a:endParaRPr lang="ko-KR" altLang="en-US" b="1" dirty="0">
              <a:solidFill>
                <a:srgbClr val="58595B"/>
              </a:solidFill>
              <a:latin typeface="이화체" pitchFamily="2" charset="-127"/>
              <a:ea typeface="이화체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D0707-1860-40B1-A401-3E661E3C2324}"/>
              </a:ext>
            </a:extLst>
          </p:cNvPr>
          <p:cNvSpPr txBox="1"/>
          <p:nvPr/>
        </p:nvSpPr>
        <p:spPr>
          <a:xfrm>
            <a:off x="4390410" y="5377228"/>
            <a:ext cx="3605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이화체" pitchFamily="2" charset="-127"/>
                <a:ea typeface="이화체" pitchFamily="2" charset="-127"/>
              </a:rPr>
              <a:t>4051.55 </a:t>
            </a:r>
            <a:r>
              <a:rPr lang="en-US" altLang="ko-KR" sz="2000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/ </a:t>
            </a:r>
            <a:r>
              <a:rPr lang="en-US" altLang="ko-KR" b="1" dirty="0">
                <a:solidFill>
                  <a:srgbClr val="58595B"/>
                </a:solidFill>
                <a:latin typeface="이화체" pitchFamily="2" charset="-127"/>
                <a:ea typeface="이화체" pitchFamily="2" charset="-127"/>
              </a:rPr>
              <a:t>R^2: </a:t>
            </a:r>
            <a:r>
              <a:rPr lang="en-US" altLang="ko-KR" sz="2000" b="1" dirty="0">
                <a:solidFill>
                  <a:srgbClr val="FF0000"/>
                </a:solidFill>
                <a:latin typeface="이화체" pitchFamily="2" charset="-127"/>
                <a:ea typeface="이화체" pitchFamily="2" charset="-127"/>
              </a:rPr>
              <a:t>0.6763</a:t>
            </a:r>
            <a:endParaRPr lang="ko-KR" altLang="en-US" sz="2000" b="1" dirty="0">
              <a:solidFill>
                <a:srgbClr val="FF0000"/>
              </a:solidFill>
              <a:latin typeface="이화체" pitchFamily="2" charset="-127"/>
              <a:ea typeface="이화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862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</TotalTime>
  <Words>1208</Words>
  <Application>Microsoft Office PowerPoint</Application>
  <PresentationFormat>화면 슬라이드 쇼(4:3)</PresentationFormat>
  <Paragraphs>230</Paragraphs>
  <Slides>36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굴림체</vt:lpstr>
      <vt:lpstr>맑은 고딕</vt:lpstr>
      <vt:lpstr>이화체</vt:lpstr>
      <vt:lpstr>Arial</vt:lpstr>
      <vt:lpstr>Calibri</vt:lpstr>
      <vt:lpstr>Office 테마</vt:lpstr>
      <vt:lpstr>knn, randomforest 알고리즘을 이용한  전월세 가격 예측 어플리케이션 구현</vt:lpstr>
      <vt:lpstr>목차</vt:lpstr>
      <vt:lpstr>dataset</vt:lpstr>
      <vt:lpstr>PowerPoint 프레젠테이션</vt:lpstr>
      <vt:lpstr>법정동 코드</vt:lpstr>
      <vt:lpstr>알고리즘 1 : KNN</vt:lpstr>
      <vt:lpstr>PowerPoint 프레젠테이션</vt:lpstr>
      <vt:lpstr>알고리즘 2 : Random Forest</vt:lpstr>
      <vt:lpstr>PowerPoint 프레젠테이션</vt:lpstr>
      <vt:lpstr>월세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전세</vt:lpstr>
      <vt:lpstr>PowerPoint 프레젠테이션</vt:lpstr>
      <vt:lpstr>PowerPoint 프레젠테이션</vt:lpstr>
      <vt:lpstr>PowerPoint 프레젠테이션</vt:lpstr>
      <vt:lpstr>알고리즘1: KNN</vt:lpstr>
      <vt:lpstr>알고리즘 2:Random forest</vt:lpstr>
      <vt:lpstr>PowerPoint 프레젠테이션</vt:lpstr>
      <vt:lpstr>어플리케이션 구현</vt:lpstr>
      <vt:lpstr>안드로이드 스튜디오</vt:lpstr>
      <vt:lpstr>PowerPoint 프레젠테이션</vt:lpstr>
      <vt:lpstr>spinner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전세</vt:lpstr>
      <vt:lpstr>월세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61</cp:revision>
  <dcterms:created xsi:type="dcterms:W3CDTF">2018-01-12T04:32:51Z</dcterms:created>
  <dcterms:modified xsi:type="dcterms:W3CDTF">2020-02-26T01:54:16Z</dcterms:modified>
</cp:coreProperties>
</file>